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69" r:id="rId3"/>
    <p:sldId id="274" r:id="rId4"/>
    <p:sldId id="258" r:id="rId5"/>
    <p:sldId id="257" r:id="rId6"/>
    <p:sldId id="279" r:id="rId7"/>
    <p:sldId id="273" r:id="rId8"/>
    <p:sldId id="276" r:id="rId9"/>
    <p:sldId id="277" r:id="rId10"/>
    <p:sldId id="275" r:id="rId11"/>
    <p:sldId id="286" r:id="rId12"/>
    <p:sldId id="259" r:id="rId13"/>
    <p:sldId id="284" r:id="rId14"/>
    <p:sldId id="281" r:id="rId15"/>
    <p:sldId id="282" r:id="rId16"/>
    <p:sldId id="283" r:id="rId17"/>
    <p:sldId id="263" r:id="rId18"/>
    <p:sldId id="285" r:id="rId19"/>
    <p:sldId id="271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82245" autoAdjust="0"/>
  </p:normalViewPr>
  <p:slideViewPr>
    <p:cSldViewPr>
      <p:cViewPr>
        <p:scale>
          <a:sx n="76" d="100"/>
          <a:sy n="76" d="100"/>
        </p:scale>
        <p:origin x="-117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92395-DECE-4070-8808-D0ADE8C28B2A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39599-7E2A-446A-9CB0-89F1913A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12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268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395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39599-7E2A-446A-9CB0-89F1913AD14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84DB9B-6D02-45A1-A22A-4AAFFFCB3877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BCAA83-7C84-4464-A763-21281CB65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2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Excel_Worksheet3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Excel_Worksheet4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Excel_Worksheet5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8077200" cy="1673352"/>
          </a:xfrm>
        </p:spPr>
        <p:txBody>
          <a:bodyPr>
            <a:normAutofit/>
          </a:bodyPr>
          <a:lstStyle/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| Z E R O | Fabrication</a:t>
            </a:r>
            <a:endParaRPr lang="en-US" sz="4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6172200" cy="1729909"/>
          </a:xfrm>
        </p:spPr>
        <p:txBody>
          <a:bodyPr>
            <a:normAutofit/>
          </a:bodyPr>
          <a:lstStyle/>
          <a:p>
            <a:r>
              <a:rPr lang="en-US" dirty="0" err="1" smtClean="0"/>
              <a:t>Andi</a:t>
            </a:r>
            <a:r>
              <a:rPr lang="en-US" dirty="0" smtClean="0"/>
              <a:t> </a:t>
            </a:r>
            <a:r>
              <a:rPr lang="en-US" dirty="0" err="1" smtClean="0"/>
              <a:t>Dedja</a:t>
            </a:r>
            <a:endParaRPr lang="en-US" dirty="0" smtClean="0"/>
          </a:p>
          <a:p>
            <a:r>
              <a:rPr lang="en-US" dirty="0" smtClean="0"/>
              <a:t>Renan (Ram) </a:t>
            </a:r>
            <a:r>
              <a:rPr lang="en-US" dirty="0" err="1" smtClean="0"/>
              <a:t>Maramba</a:t>
            </a:r>
            <a:endParaRPr lang="en-US" dirty="0" smtClean="0"/>
          </a:p>
          <a:p>
            <a:r>
              <a:rPr lang="en-US" dirty="0" err="1" smtClean="0"/>
              <a:t>Seong</a:t>
            </a:r>
            <a:r>
              <a:rPr lang="en-US" dirty="0" smtClean="0"/>
              <a:t> Paik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Woodfork</a:t>
            </a:r>
            <a:endParaRPr lang="en-US" dirty="0"/>
          </a:p>
        </p:txBody>
      </p:sp>
      <p:sp>
        <p:nvSpPr>
          <p:cNvPr id="4" name="AutoShape 2" descr="zk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5262332" cy="29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762000"/>
            <a:ext cx="7130503" cy="4930775"/>
          </a:xfrm>
        </p:spPr>
      </p:pic>
    </p:spTree>
    <p:extLst>
      <p:ext uri="{BB962C8B-B14F-4D97-AF65-F5344CB8AC3E}">
        <p14:creationId xmlns:p14="http://schemas.microsoft.com/office/powerpoint/2010/main" xmlns="" val="204837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 in numbers</a:t>
            </a:r>
            <a:endParaRPr lang="en-US" dirty="0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228600" y="3505200"/>
          <a:ext cx="8597900" cy="2689225"/>
        </p:xfrm>
        <a:graphic>
          <a:graphicData uri="http://schemas.openxmlformats.org/presentationml/2006/ole">
            <p:oleObj spid="_x0000_s34822" name="Worksheet" r:id="rId4" imgW="6153359" imgH="1924304" progId="Excel.Sheet.12">
              <p:embed/>
            </p:oleObj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111009"/>
          </a:xfrm>
        </p:spPr>
        <p:txBody>
          <a:bodyPr/>
          <a:lstStyle/>
          <a:p>
            <a:r>
              <a:rPr lang="en-US" dirty="0" smtClean="0"/>
              <a:t>70% markup still less than handmade parts</a:t>
            </a:r>
          </a:p>
          <a:p>
            <a:r>
              <a:rPr lang="en-US" dirty="0" err="1" smtClean="0"/>
              <a:t>Knifemakers</a:t>
            </a:r>
            <a:r>
              <a:rPr lang="en-US" dirty="0" smtClean="0"/>
              <a:t> recoup majority of labor hours</a:t>
            </a:r>
          </a:p>
          <a:p>
            <a:r>
              <a:rPr lang="en-US" dirty="0" smtClean="0"/>
              <a:t>More efficient material use</a:t>
            </a:r>
          </a:p>
        </p:txBody>
      </p:sp>
    </p:spTree>
    <p:extLst>
      <p:ext uri="{BB962C8B-B14F-4D97-AF65-F5344CB8AC3E}">
        <p14:creationId xmlns:p14="http://schemas.microsoft.com/office/powerpoint/2010/main" xmlns="" val="2085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Five current service houses: two are not full-service, two have prohibitive minimums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" y="3048000"/>
          <a:ext cx="8868578" cy="2286000"/>
        </p:xfrm>
        <a:graphic>
          <a:graphicData uri="http://schemas.openxmlformats.org/presentationml/2006/ole">
            <p:oleObj spid="_x0000_s1036" name="Worksheet" r:id="rId4" imgW="6134046" imgH="158140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792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Knifemakers</a:t>
            </a:r>
            <a:r>
              <a:rPr lang="en-US" dirty="0" smtClean="0"/>
              <a:t>: estimated 3000 currently active</a:t>
            </a:r>
            <a:endParaRPr lang="en-US" dirty="0"/>
          </a:p>
          <a:p>
            <a:r>
              <a:rPr lang="en-US" dirty="0" smtClean="0"/>
              <a:t>Not a volume market: monthly output usually less than three per month</a:t>
            </a:r>
          </a:p>
          <a:p>
            <a:r>
              <a:rPr lang="en-US" dirty="0" smtClean="0"/>
              <a:t>High markups: 200% and above</a:t>
            </a:r>
          </a:p>
          <a:p>
            <a:r>
              <a:rPr lang="en-US" dirty="0" smtClean="0"/>
              <a:t>Backlogs: mid-level makers and above have production issues and have backlogs that quickly extend past a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760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Interactive, intuitive web portal</a:t>
            </a:r>
          </a:p>
          <a:p>
            <a:r>
              <a:rPr lang="en-US" dirty="0" smtClean="0"/>
              <a:t>Social media: </a:t>
            </a:r>
            <a:r>
              <a:rPr lang="en-US" dirty="0" err="1" smtClean="0"/>
              <a:t>Facebook</a:t>
            </a:r>
            <a:r>
              <a:rPr lang="en-US" dirty="0" smtClean="0"/>
              <a:t> and </a:t>
            </a:r>
            <a:r>
              <a:rPr lang="en-US" dirty="0" err="1" smtClean="0"/>
              <a:t>Instagram</a:t>
            </a:r>
            <a:r>
              <a:rPr lang="en-US" dirty="0" smtClean="0"/>
              <a:t>, established knife industry portals</a:t>
            </a:r>
          </a:p>
          <a:p>
            <a:r>
              <a:rPr lang="en-US" dirty="0" smtClean="0"/>
              <a:t>Monthly raffles: medallions, bottle openers, etc. from scrap material</a:t>
            </a:r>
          </a:p>
          <a:p>
            <a:r>
              <a:rPr lang="en-US" dirty="0" smtClean="0"/>
              <a:t>Establish dealer connection for clients</a:t>
            </a:r>
          </a:p>
          <a:p>
            <a:r>
              <a:rPr lang="en-US" dirty="0" smtClean="0"/>
              <a:t>Classic strategies: large presence at knife trade shows</a:t>
            </a:r>
          </a:p>
          <a:p>
            <a:r>
              <a:rPr lang="en-US" dirty="0" smtClean="0"/>
              <a:t>5% off each set with manufacturer 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15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Profile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7028912"/>
              </p:ext>
            </p:extLst>
          </p:nvPr>
        </p:nvGraphicFramePr>
        <p:xfrm>
          <a:off x="0" y="1676401"/>
          <a:ext cx="9144000" cy="473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488"/>
                <a:gridCol w="1330712"/>
                <a:gridCol w="609600"/>
                <a:gridCol w="1219200"/>
                <a:gridCol w="1524000"/>
                <a:gridCol w="1561171"/>
                <a:gridCol w="1486829"/>
              </a:tblGrid>
              <a:tr h="76199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Programming</a:t>
                      </a:r>
                    </a:p>
                    <a:p>
                      <a:pPr algn="ctr"/>
                      <a:r>
                        <a:rPr lang="en-US" dirty="0" smtClean="0"/>
                        <a:t>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Solid Works</a:t>
                      </a:r>
                    </a:p>
                    <a:p>
                      <a:pPr algn="ctr"/>
                      <a:r>
                        <a:rPr lang="en-US" dirty="0" smtClean="0"/>
                        <a:t>Knowledge</a:t>
                      </a:r>
                      <a:endParaRPr lang="en-US" dirty="0"/>
                    </a:p>
                  </a:txBody>
                  <a:tcPr/>
                </a:tc>
              </a:tr>
              <a:tr h="7329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 </a:t>
                      </a:r>
                      <a:r>
                        <a:rPr lang="en-US" dirty="0" err="1" smtClean="0"/>
                        <a:t>Maramba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329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Andi Dedja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7329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Seong</a:t>
                      </a:r>
                      <a:r>
                        <a:rPr lang="en-US" dirty="0" smtClean="0"/>
                        <a:t> Paik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7329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David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Woodfork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6169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24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Engineer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426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196975" y="2170113"/>
          <a:ext cx="6829425" cy="3492500"/>
        </p:xfrm>
        <a:graphic>
          <a:graphicData uri="http://schemas.openxmlformats.org/presentationml/2006/ole">
            <p:oleObj spid="_x0000_s74754" name="Worksheet" r:id="rId4" imgW="6705825" imgH="342900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7340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Projections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1550988" y="1600200"/>
          <a:ext cx="5811837" cy="4976813"/>
        </p:xfrm>
        <a:graphic>
          <a:graphicData uri="http://schemas.openxmlformats.org/presentationml/2006/ole">
            <p:oleObj spid="_x0000_s35842" name="Worksheet" r:id="rId4" imgW="6962998" imgH="596290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95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and Uses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1752600" y="1712913"/>
          <a:ext cx="5562600" cy="4789487"/>
        </p:xfrm>
        <a:graphic>
          <a:graphicData uri="http://schemas.openxmlformats.org/presentationml/2006/ole">
            <p:oleObj spid="_x0000_s75778" name="Worksheet" r:id="rId4" imgW="4657585" imgH="4010152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6272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533400"/>
            <a:ext cx="5464175" cy="5464175"/>
          </a:xfrm>
        </p:spPr>
      </p:pic>
    </p:spTree>
    <p:extLst>
      <p:ext uri="{BB962C8B-B14F-4D97-AF65-F5344CB8AC3E}">
        <p14:creationId xmlns:p14="http://schemas.microsoft.com/office/powerpoint/2010/main" xmlns="" val="365082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685800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xmlns="" val="174141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676400"/>
            <a:ext cx="4625975" cy="4625975"/>
          </a:xfrm>
        </p:spPr>
      </p:pic>
    </p:spTree>
    <p:extLst>
      <p:ext uri="{BB962C8B-B14F-4D97-AF65-F5344CB8AC3E}">
        <p14:creationId xmlns:p14="http://schemas.microsoft.com/office/powerpoint/2010/main" xmlns="" val="26936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838200"/>
            <a:ext cx="8207375" cy="4625975"/>
          </a:xfrm>
        </p:spPr>
      </p:pic>
    </p:spTree>
    <p:extLst>
      <p:ext uri="{BB962C8B-B14F-4D97-AF65-F5344CB8AC3E}">
        <p14:creationId xmlns:p14="http://schemas.microsoft.com/office/powerpoint/2010/main" xmlns="" val="199212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Knifemakers</a:t>
            </a:r>
            <a:r>
              <a:rPr lang="en-US" dirty="0" smtClean="0"/>
              <a:t> need to be in the shop</a:t>
            </a:r>
          </a:p>
          <a:p>
            <a:r>
              <a:rPr lang="en-US" dirty="0" smtClean="0"/>
              <a:t>Parts are the goal: sourcing and engineering eat time</a:t>
            </a:r>
          </a:p>
          <a:p>
            <a:r>
              <a:rPr lang="en-US" dirty="0" smtClean="0"/>
              <a:t>No comprehensive, customer-focused fabrication shops</a:t>
            </a:r>
          </a:p>
          <a:p>
            <a:r>
              <a:rPr lang="en-US" dirty="0" smtClean="0"/>
              <a:t>Existing shops have prohibitive minimums</a:t>
            </a:r>
          </a:p>
        </p:txBody>
      </p:sp>
    </p:spTree>
    <p:extLst>
      <p:ext uri="{BB962C8B-B14F-4D97-AF65-F5344CB8AC3E}">
        <p14:creationId xmlns:p14="http://schemas.microsoft.com/office/powerpoint/2010/main" xmlns="" val="42182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Six-step 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Sourcing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Fitting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Assembling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Finishing</a:t>
            </a:r>
          </a:p>
          <a:p>
            <a:r>
              <a:rPr lang="en-US" dirty="0" smtClean="0"/>
              <a:t>Value chain service company that services steps 2-5</a:t>
            </a:r>
          </a:p>
        </p:txBody>
      </p:sp>
    </p:spTree>
    <p:extLst>
      <p:ext uri="{BB962C8B-B14F-4D97-AF65-F5344CB8AC3E}">
        <p14:creationId xmlns:p14="http://schemas.microsoft.com/office/powerpoint/2010/main" xmlns="" val="2085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ormach.com/uploads/images/Gallery/products/pcnc1100/pcnc_1100_mill/32085_PCNC1100_Series3_per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9600"/>
            <a:ext cx="54102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53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3502025"/>
          </a:xfrm>
        </p:spPr>
      </p:pic>
    </p:spTree>
    <p:extLst>
      <p:ext uri="{BB962C8B-B14F-4D97-AF65-F5344CB8AC3E}">
        <p14:creationId xmlns:p14="http://schemas.microsoft.com/office/powerpoint/2010/main" xmlns="" val="360986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685800"/>
            <a:ext cx="5083175" cy="5083175"/>
          </a:xfrm>
        </p:spPr>
      </p:pic>
    </p:spTree>
    <p:extLst>
      <p:ext uri="{BB962C8B-B14F-4D97-AF65-F5344CB8AC3E}">
        <p14:creationId xmlns:p14="http://schemas.microsoft.com/office/powerpoint/2010/main" xmlns="" val="35126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685800"/>
            <a:ext cx="5235575" cy="5235575"/>
          </a:xfrm>
        </p:spPr>
      </p:pic>
    </p:spTree>
    <p:extLst>
      <p:ext uri="{BB962C8B-B14F-4D97-AF65-F5344CB8AC3E}">
        <p14:creationId xmlns:p14="http://schemas.microsoft.com/office/powerpoint/2010/main" xmlns="" val="2225932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2071</TotalTime>
  <Words>259</Words>
  <Application>Microsoft Office PowerPoint</Application>
  <PresentationFormat>On-screen Show (4:3)</PresentationFormat>
  <Paragraphs>84</Paragraphs>
  <Slides>20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Module</vt:lpstr>
      <vt:lpstr>Microsoft Office Excel Worksheet</vt:lpstr>
      <vt:lpstr>Worksheet</vt:lpstr>
      <vt:lpstr>| Z E R O | Fabrication</vt:lpstr>
      <vt:lpstr>Slide 2</vt:lpstr>
      <vt:lpstr>Slide 3</vt:lpstr>
      <vt:lpstr>The Problem</vt:lpstr>
      <vt:lpstr>The idea</vt:lpstr>
      <vt:lpstr>Slide 6</vt:lpstr>
      <vt:lpstr>Slide 7</vt:lpstr>
      <vt:lpstr>Slide 8</vt:lpstr>
      <vt:lpstr>Slide 9</vt:lpstr>
      <vt:lpstr>Slide 10</vt:lpstr>
      <vt:lpstr>The solution in numbers</vt:lpstr>
      <vt:lpstr>Competition</vt:lpstr>
      <vt:lpstr>Market</vt:lpstr>
      <vt:lpstr>Marketing Plan</vt:lpstr>
      <vt:lpstr>Skills Profile</vt:lpstr>
      <vt:lpstr>Timeline</vt:lpstr>
      <vt:lpstr>Financial Projections</vt:lpstr>
      <vt:lpstr>Sources and Uses</vt:lpstr>
      <vt:lpstr>Slide 19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Knives</dc:title>
  <dc:creator>Andi Dedja</dc:creator>
  <cp:lastModifiedBy>Ram Maramba</cp:lastModifiedBy>
  <cp:revision>120</cp:revision>
  <dcterms:created xsi:type="dcterms:W3CDTF">2014-02-25T18:18:22Z</dcterms:created>
  <dcterms:modified xsi:type="dcterms:W3CDTF">2014-05-04T06:11:16Z</dcterms:modified>
</cp:coreProperties>
</file>