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Override5.xml" ContentType="application/vnd.openxmlformats-officedocument.themeOverr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</p:sldMasterIdLst>
  <p:notesMasterIdLst>
    <p:notesMasterId r:id="rId19"/>
  </p:notesMasterIdLst>
  <p:sldIdLst>
    <p:sldId id="258" r:id="rId7"/>
    <p:sldId id="267" r:id="rId8"/>
    <p:sldId id="265" r:id="rId9"/>
    <p:sldId id="261" r:id="rId10"/>
    <p:sldId id="262" r:id="rId11"/>
    <p:sldId id="269" r:id="rId12"/>
    <p:sldId id="266" r:id="rId13"/>
    <p:sldId id="271" r:id="rId14"/>
    <p:sldId id="270" r:id="rId15"/>
    <p:sldId id="263" r:id="rId16"/>
    <p:sldId id="264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1023"/>
    <a:srgbClr val="C00000"/>
    <a:srgbClr val="D60000"/>
    <a:srgbClr val="EE0000"/>
    <a:srgbClr val="C0190C"/>
    <a:srgbClr val="B4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78224" autoAdjust="0"/>
  </p:normalViewPr>
  <p:slideViewPr>
    <p:cSldViewPr>
      <p:cViewPr>
        <p:scale>
          <a:sx n="50" d="100"/>
          <a:sy n="50" d="100"/>
        </p:scale>
        <p:origin x="-1926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2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CD5C3F-3F5E-41C1-810E-C0F3D4EEF6A2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415B36-904F-4A88-9399-D9EB8E361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5971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15B36-904F-4A88-9399-D9EB8E3611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7180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15B36-904F-4A88-9399-D9EB8E3611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6914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15B36-904F-4A88-9399-D9EB8E3611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9761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Too much writing on this page…maybe keep</a:t>
            </a:r>
            <a:r>
              <a:rPr lang="en-US" baseline="0" dirty="0" smtClean="0"/>
              <a:t> first sentence and read the rest out loud during the presentation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15B36-904F-4A88-9399-D9EB8E3611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1336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Deleted the shelf and service things since that has nothing to do with solution only</a:t>
            </a:r>
            <a:r>
              <a:rPr lang="en-US" baseline="0" dirty="0" smtClean="0"/>
              <a:t> describing the HPB policy. Added the brick and mortar thing cause there is something about it in implementation and in problem ID but nothing in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15B36-904F-4A88-9399-D9EB8E3611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1956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Leave</a:t>
            </a:r>
            <a:r>
              <a:rPr lang="en-US" baseline="0" dirty="0" smtClean="0"/>
              <a:t> first sentence then say the rest of it out loud?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15B36-904F-4A88-9399-D9EB8E3611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8988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Need more implementation</a:t>
            </a:r>
            <a:r>
              <a:rPr lang="en-US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Juxtaposed with Barnes and Noble’s partnership with international coffee chain Starbucks, these smaller partnerships would bolster HPB’s image as a homegrown, local, and authentic retailer.</a:t>
            </a:r>
          </a:p>
          <a:p>
            <a:r>
              <a:rPr lang="en-US" dirty="0" smtClean="0"/>
              <a:t>2. </a:t>
            </a:r>
            <a:r>
              <a:rPr lang="en-US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These luxury items will expand the book selection past shelves of required reading paperbacks and pop fiction books.</a:t>
            </a:r>
          </a:p>
          <a:p>
            <a:r>
              <a:rPr lang="en-US" dirty="0" smtClean="0"/>
              <a:t>3. </a:t>
            </a:r>
            <a:r>
              <a:rPr lang="en-US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Bolster presence at the flagship location in Dallas. These music hubs will be key in progressing the music image.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4. Already the largest family-owned sellers of new and used books, emphasizing music sales would expand HPB’s image as a dual media source.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5. </a:t>
            </a:r>
            <a:r>
              <a:rPr lang="en-US" sz="1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These events are largely dominated by independent music retailers. HPB has the resources to co-opt the image of these stores and market itself as a leading source for vinyl records.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15B36-904F-4A88-9399-D9EB8E3611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54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14D28-0386-4135-9554-D7F8B4F132FB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23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35825-875B-4521-B7A5-03A742E822E3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0519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F66AC-DFD2-461F-8457-064C4ED9A87B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8324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A6543-9C7C-4C52-8AA4-CAC107A4CB4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3087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9B97-5667-4DD3-BBE3-B7180BA06C1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507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A9B37-F59A-4281-8C79-E669B212F28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439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F5436-0648-4E0C-8E0E-F72F51548AE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085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A1184-CDDA-436A-A5E7-3A0094D9083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6847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F1C75-BD13-4F40-B067-9548800BCB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27624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69FD-27AB-4786-9977-848C381477C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4245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623-B8C7-47FE-AC05-CB323ABFE5A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89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10AA5-4D0F-4052-ABA0-22F113D32303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87070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51265-960F-48F7-8869-C936A375189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58451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72FA1-E9B8-49CE-9E00-8F5E3E40AB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7683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4A17F-9368-4800-B4A8-FE36480E14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381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74ADE-3057-4131-BB05-986B83BB41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8026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CD380-886A-4EF3-B22E-40CFE958CA1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8177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17A5D-7F52-46CB-BC57-2CC5A3BE737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26188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29E3D-6218-4588-B809-0F197E8FFDF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8057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21547-612A-42E7-8958-02B5404A6F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050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432BA-8E48-41CB-A7B7-A7BF61FB124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50195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9310-6007-480C-961F-C05BB14EAEF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99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36857-4FC5-4FD6-A34D-734935706447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7361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1FC59-470F-4EA7-A06C-A3E16AFAF2A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5988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5B48D-B996-40F8-83ED-65DB0A08158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5089825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6CC0-FB83-4708-B329-F55ABA46DE0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13786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8A9A-0386-45E7-8149-1520BC7B94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4149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AD0B-D333-4E91-BE39-DF563C550A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38466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C818F-C339-4EA4-84DC-BDE7D149B1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669695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28D2-4F69-4C47-83D6-8EF128BE2B9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3028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1E75D-2428-4291-BFBE-65628A32D8A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38388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B4F61-D36B-49F0-9289-027D8AE3D2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129759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55F4-8828-4234-B2CA-8463CEA302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608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0927-47BD-4D5C-99D5-10946C174ABA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668114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F98EA-A415-4CFE-9868-5442969869C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881584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A9A84-59E4-46E7-9F1D-EEB447FB79D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855562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F78B0-EB3D-4A6D-8493-471220A1C6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33278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29BF4-8206-40BC-85C2-D152155F9A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28320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F81-E4B4-4A77-8276-4BB08C5968E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41728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969A6-4A5D-4056-9954-5DB0A040F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55561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7A9B9-9874-432A-B040-A90FD005CD3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392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27BFE-BA82-4C24-8465-4D98DCC35BE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0101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9F5CC-4AB9-4FF0-AEE9-DED2C6E0AD0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75339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3EB5-4AFD-4EFB-A245-13C69972A4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457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060A8-5DED-4DD6-BFF3-512DB8BE50EE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7315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43E69-1037-4EF0-AD3C-2D9DEC044C0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94575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E421E-BE88-4167-89F4-25AD038CBDB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0087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8BB0A-7DF5-4056-A924-F47A6EB51A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447534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061F-2AC0-4B38-8299-E8E9CC00A5A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8433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0B555-29F3-4459-9626-B531669BB24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67751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779CC-8D2D-446A-B4AE-C3562AEF6D3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21240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2F5A-5122-4DD9-92C0-A1CFC03CC4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66612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4E71C-7089-48A3-AEEC-02E8E4666E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13458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6AC0-D9F0-4F99-9F15-39C1A70FB7E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251711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E8DBB-8EE1-477D-8B6E-FBAC8212686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448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6FAB2-E6E6-450D-BB2E-57F3124940CF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33368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7ECC8-FB20-4543-8B73-5A459B7619E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50871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9C0DC-B931-456E-9FF6-FA0B9D9DCD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33279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5EE7D-D8BC-44F8-9178-8311805E0A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86688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1F80-DF99-4015-9A85-9A517FE36EE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92286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DCBC8-3CD9-41F2-B1BA-12794601D2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178845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5E49-8E6C-4419-9DF2-C975F814EE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4934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3A33-4AE3-4A30-873D-B2BA5A52F6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332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092D2-E6B4-4DA0-ADB5-A57C9C9B1EC0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335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B0741-777F-4985-B24C-1F7DF9C70A9E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10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61ED-12FE-4FF5-AE34-3F6A99B43DA2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931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3C88-816C-490E-A218-1650EBBD8CBA}" type="datetime1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315A-F93A-4EC5-A7CD-AF46F150DB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347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12221-88A4-45D7-A87A-8D90C4ADDF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169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B1A9C-925C-4BF7-AA40-3E41F9E3982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71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ABEE-2D00-466A-839C-C51C0A35514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79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5E509-55BD-4DCD-B4D8-F31BC75B2D4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307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9B117-0540-4172-8C6C-EFC9EE2B2D5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398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10.jpe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46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57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8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9.jpe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4687" y="457200"/>
            <a:ext cx="8229600" cy="6019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blackfriday.bradsdeals.com/news/wp-content/uploads/2012/10/half-price-books-logo-300x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40386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652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SOLUTION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197"/>
            <a:ext cx="8229600" cy="449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Focus on being the primary source for both new and vintage vinyl records.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Record sales have risen for five straight years as of 2012, reaching $171 million in sales. Amazon.com alone has seen a 745% increase in vinyl since 2008.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Records sold cater to all different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demographics.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Artists releasing new albums are from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all genres, from Nirvana  and Paul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McCartney to Daft Punk and Arcade Fire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Gain market share currently held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by independent record stores.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67% of vinyl record sales came through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 independent retailers</a:t>
            </a:r>
          </a:p>
        </p:txBody>
      </p:sp>
      <p:pic>
        <p:nvPicPr>
          <p:cNvPr id="8" name="Picture 7" descr="Vinyl-sales-char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3305300"/>
            <a:ext cx="2867024" cy="274352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21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9479" y="1874874"/>
            <a:ext cx="8229600" cy="44958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IMPLEMENTATION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Partner with local coffee shops and bakeries for in-store food service. </a:t>
            </a:r>
          </a:p>
          <a:p>
            <a:pPr>
              <a:spcBef>
                <a:spcPts val="0"/>
              </a:spcBef>
            </a:pPr>
            <a:endParaRPr lang="en-US" sz="2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Offer higher-end collectible books. </a:t>
            </a:r>
          </a:p>
          <a:p>
            <a:pPr>
              <a:spcBef>
                <a:spcPts val="0"/>
              </a:spcBef>
            </a:pPr>
            <a:endParaRPr lang="en-US" sz="2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Open key locations in high populated areas like Nashville and  Brooklyn.  </a:t>
            </a:r>
          </a:p>
          <a:p>
            <a:pPr>
              <a:spcBef>
                <a:spcPts val="0"/>
              </a:spcBef>
            </a:pPr>
            <a:endParaRPr lang="en-US" sz="2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Focus radio, TV, and print advertising on HPB’s commitment to vintage/new books and vinyl records. </a:t>
            </a:r>
          </a:p>
          <a:p>
            <a:pPr>
              <a:spcBef>
                <a:spcPts val="0"/>
              </a:spcBef>
            </a:pPr>
            <a:endParaRPr lang="en-US" sz="22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spcBef>
                <a:spcPts val="0"/>
              </a:spcBef>
            </a:pPr>
            <a:r>
              <a:rPr lang="en-US" sz="22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Aggressively market HPB’s events on National Record Store Day. </a:t>
            </a:r>
          </a:p>
          <a:p>
            <a:endParaRPr lang="en-US" sz="2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796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Questions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71628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9878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BACKGROUND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561"/>
            <a:ext cx="5410200" cy="3498112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First store opened in Dallas, TX in a converted </a:t>
            </a:r>
            <a:r>
              <a:rPr lang="en-US" sz="1800" dirty="0" err="1">
                <a:solidFill>
                  <a:schemeClr val="bg1"/>
                </a:solidFill>
                <a:latin typeface="Rockwell" panose="02060603020205020403" pitchFamily="18" charset="0"/>
              </a:rPr>
              <a:t>laundromat</a:t>
            </a: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 in 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1972</a:t>
            </a:r>
          </a:p>
          <a:p>
            <a:endParaRPr lang="en-US" sz="18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Founders Ken </a:t>
            </a:r>
            <a:r>
              <a:rPr lang="en-US" sz="1800" dirty="0" err="1" smtClean="0">
                <a:solidFill>
                  <a:schemeClr val="bg1"/>
                </a:solidFill>
                <a:latin typeface="Rockwell" panose="02060603020205020403" pitchFamily="18" charset="0"/>
              </a:rPr>
              <a:t>Gjemre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and Pat Anderson used their personal books as merchandise</a:t>
            </a:r>
          </a:p>
          <a:p>
            <a:endParaRPr lang="en-US" sz="18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Created off the idea “waste not and read a lot”</a:t>
            </a:r>
          </a:p>
          <a:p>
            <a:endParaRPr lang="en-US" sz="18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America’s largest family-owned new and used book retailer</a:t>
            </a:r>
          </a:p>
          <a:p>
            <a:endParaRPr lang="en-US" sz="18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2036" y="2514600"/>
            <a:ext cx="2609850" cy="1752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5410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/>
                </a:solidFill>
                <a:latin typeface="Rockwell" panose="02060603020205020403" pitchFamily="18" charset="0"/>
              </a:rPr>
              <a:t>Launced</a:t>
            </a:r>
            <a:r>
              <a:rPr lang="en-US" dirty="0">
                <a:solidFill>
                  <a:schemeClr val="bg1"/>
                </a:solidFill>
                <a:latin typeface="Rockwell" panose="02060603020205020403" pitchFamily="18" charset="0"/>
              </a:rPr>
              <a:t> Half Pint Library project in 1999 which focused on increasing literacy and donating books to non-profit organizations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54505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MARKETING STRATEGY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Company</a:t>
            </a:r>
          </a:p>
          <a:p>
            <a:pPr lvl="1">
              <a:spcBef>
                <a:spcPts val="600"/>
              </a:spcBef>
            </a:pP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Mission Statement: We buy and sell anything printed or recorded except yesterday's newspaper. Preserving and recycling resources and entertainment of every form is our business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Customer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More traditional and authentic buying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 customers, along with older generations 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and </a:t>
            </a: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h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igh </a:t>
            </a: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s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chool students</a:t>
            </a:r>
            <a:r>
              <a:rPr lang="en-US" sz="19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. </a:t>
            </a:r>
          </a:p>
          <a:p>
            <a:pPr>
              <a:spcBef>
                <a:spcPts val="2400"/>
              </a:spcBef>
            </a:pPr>
            <a:r>
              <a:rPr 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Competition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Barnes </a:t>
            </a: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&amp; Noble, Amazon.com, Walmart, </a:t>
            </a:r>
            <a:endParaRPr lang="en-US" sz="18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marL="457200" lvl="1" indent="0">
              <a:buNone/>
            </a:pP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Target</a:t>
            </a: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, Books-A-Million, Best Buy, and other book stores</a:t>
            </a:r>
          </a:p>
          <a:p>
            <a:pPr marL="457200" lvl="1" indent="0">
              <a:buNone/>
            </a:pPr>
            <a:endParaRPr lang="en-US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8" name="Content Placeholder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1200" y="3352800"/>
            <a:ext cx="2762636" cy="228631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079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MARKETING STRATEGY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5574"/>
            <a:ext cx="8229600" cy="47244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Products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new and used books, vinyl records, CDs, DVDs, VHS, comic books, magazines, and gifts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Price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half price off suggested retail or better, on sales books as low as .50, Books by the yard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Promotion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Advertise sales on the radio,  send emails to customers, social media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Place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located in 16 states in the US, primarily in Texas and an online market place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4761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PROBLEM IDENTIFICATION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924800" cy="3505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Printed book sales are losing ground to electronic books</a:t>
            </a:r>
          </a:p>
          <a:p>
            <a:pPr lvl="1">
              <a:spcBef>
                <a:spcPts val="0"/>
              </a:spcBef>
            </a:pP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Printed book sales are still rising by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roughly 1% a year, but losing market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18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share to e-books by 5% a year.</a:t>
            </a:r>
          </a:p>
          <a:p>
            <a:pPr lvl="1"/>
            <a:endParaRPr lang="en-US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lvl="1"/>
            <a:endParaRPr lang="en-US" dirty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lvl="1"/>
            <a:endParaRPr lang="en-US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0" y="3733800"/>
            <a:ext cx="3391374" cy="25435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86400" y="2750771"/>
            <a:ext cx="2895600" cy="349885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635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PROBLEM IDENTIFICATION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7" name="Picture 6" descr="pad_booksborder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50504" y="4038600"/>
            <a:ext cx="2704398" cy="211455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924800" cy="38862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No proprietary e-reader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Barnes and Noble’s Nook and Amazon’s Kindle have a firm hold on the e-reader market. Borders’ bankruptcy can be attributed to lack of an e-reader.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Internet presence is lagging behind competitors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Amazon’s Marketplace is the standard for 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book and media retail.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Fewer locations than competitors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HPB has 110 stores in 16 states; 675 stores </a:t>
            </a:r>
          </a:p>
          <a:p>
            <a:pPr marL="457200" lvl="1" indent="0">
              <a:buNone/>
            </a:pP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    in all 50 states.</a:t>
            </a:r>
          </a:p>
          <a:p>
            <a:pPr lvl="1"/>
            <a:endParaRPr lang="en-US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8741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Perceptual Map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572000" y="1905000"/>
            <a:ext cx="0" cy="4495800"/>
          </a:xfrm>
          <a:prstGeom prst="straightConnector1">
            <a:avLst/>
          </a:prstGeom>
          <a:ln>
            <a:solidFill>
              <a:srgbClr val="EE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3"/>
            <a:endCxn id="5" idx="1"/>
          </p:cNvCxnSpPr>
          <p:nvPr/>
        </p:nvCxnSpPr>
        <p:spPr>
          <a:xfrm flipH="1">
            <a:off x="457200" y="4152900"/>
            <a:ext cx="8229600" cy="0"/>
          </a:xfrm>
          <a:prstGeom prst="straightConnector1">
            <a:avLst/>
          </a:prstGeom>
          <a:ln>
            <a:solidFill>
              <a:srgbClr val="EE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05200" y="5715000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Authentic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52800" y="1828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Mainstream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3400" y="3810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</a:rPr>
              <a:t>Books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315200" y="3810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Music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" y="2895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Barnes &amp; Noble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5181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DA1023"/>
                </a:solidFill>
              </a:rPr>
              <a:t>Half Price Books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86200" y="2362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Target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91000" y="2743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</a:rPr>
              <a:t>Walmart</a:t>
            </a:r>
            <a:endParaRPr lang="en-US" sz="2400" dirty="0" smtClean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9600" y="34290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Books-A-Million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" y="3886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Hudson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7000" y="25146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FF"/>
                </a:solidFill>
              </a:rPr>
              <a:t>Best Buy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05200" y="3886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FFFF"/>
                </a:solidFill>
              </a:rPr>
              <a:t>Amazon.com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9816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037E-7 L 0.2875 -0.04468 " pathEditMode="relative" rAng="0" ptsTypes="AA">
                                      <p:cBhvr>
                                        <p:cTn id="6" dur="12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-2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SOLUTION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Autofit/>
          </a:bodyPr>
          <a:lstStyle/>
          <a:p>
            <a:endParaRPr lang="en-US" sz="20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lvl="8"/>
            <a:r>
              <a:rPr lang="en-US" sz="19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Change market focus to postmodern, Millennial consumers. Namely, the 35 and under demographic who value authentic, vintage goods such as books, vinyl records, and old magazines</a:t>
            </a:r>
            <a:r>
              <a:rPr lang="en-US" sz="19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.</a:t>
            </a:r>
            <a:endParaRPr lang="en-US" sz="19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endParaRPr lang="en-US" sz="19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r>
              <a:rPr lang="en-US" sz="19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Unlike previous generations, </a:t>
            </a:r>
            <a:r>
              <a:rPr lang="en-US" sz="1900" dirty="0" err="1" smtClean="0">
                <a:solidFill>
                  <a:schemeClr val="bg1"/>
                </a:solidFill>
                <a:latin typeface="Rockwell" panose="02060603020205020403" pitchFamily="18" charset="0"/>
              </a:rPr>
              <a:t>Millennial’s</a:t>
            </a:r>
            <a:r>
              <a:rPr lang="en-US" sz="19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 are unprecedented in size and buying power. According to Forbes:</a:t>
            </a:r>
          </a:p>
          <a:p>
            <a:pPr lvl="1">
              <a:buNone/>
            </a:pPr>
            <a:r>
              <a:rPr lang="en-US" sz="19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“But unlike similar groups of the past, the current generation…is a bit more generic in its self-labeling. Why? Because this scene is less focused on one idea, one purpose or one type of music. Instead, today’s hipster is defined by consumption.”</a:t>
            </a:r>
          </a:p>
          <a:p>
            <a:endParaRPr lang="en-US" sz="20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buNone/>
            </a:pPr>
            <a:endParaRPr lang="en-US" sz="20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>
              <a:buNone/>
            </a:pPr>
            <a:endParaRPr lang="en-US" sz="2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6" name="Picture 5" descr="book-books-cute-girl-hipster-Favim.com-354580_larg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2121408"/>
            <a:ext cx="3048000" cy="203149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21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A1023">
            <a:alpha val="9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" y="1905000"/>
            <a:ext cx="8229600" cy="44958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457200"/>
            <a:ext cx="8229600" cy="990600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DA10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SOLUTION</a:t>
            </a:r>
            <a:endParaRPr lang="en-US" b="1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495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Distance from e-reader market and glossy retailers such as Barnes and Noble and Amazon.com. The Half Price Books clientele values recycling, reusing, and sharing.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Half Price Books prides itself on its image as a conscious, authentic retailer.</a:t>
            </a:r>
          </a:p>
          <a:p>
            <a:pPr lvl="8"/>
            <a:endParaRPr lang="en-US" sz="8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pPr lvl="1"/>
            <a:endParaRPr lang="en-US" sz="1600" dirty="0" smtClean="0">
              <a:solidFill>
                <a:schemeClr val="bg1"/>
              </a:solidFill>
              <a:latin typeface="Rockwell" panose="02060603020205020403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  <p:pic>
        <p:nvPicPr>
          <p:cNvPr id="7" name="Picture 6" descr="hpbdispla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3724700"/>
            <a:ext cx="4191000" cy="2430517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315A-F93A-4EC5-A7CD-AF46F150DB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35054" y="3998710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  <a:latin typeface="Rockwell" panose="02060603020205020403" pitchFamily="18" charset="0"/>
              </a:rPr>
              <a:t>Build more mortar and brick stores in highly populated areas</a:t>
            </a:r>
            <a:endParaRPr lang="en-US" sz="2400" dirty="0">
              <a:solidFill>
                <a:schemeClr val="bg1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2133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1115</TotalTime>
  <Words>881</Words>
  <Application>Microsoft Office PowerPoint</Application>
  <PresentationFormat>On-screen Show (4:3)</PresentationFormat>
  <Paragraphs>124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Slide 1</vt:lpstr>
      <vt:lpstr>BACKGROUND</vt:lpstr>
      <vt:lpstr>MARKETING STRATEGY</vt:lpstr>
      <vt:lpstr>MARKETING STRATEGY</vt:lpstr>
      <vt:lpstr>PROBLEM IDENTIFICATION</vt:lpstr>
      <vt:lpstr>PROBLEM IDENTIFICATION</vt:lpstr>
      <vt:lpstr>Perceptual Map</vt:lpstr>
      <vt:lpstr>SOLUTION</vt:lpstr>
      <vt:lpstr>SOLUTION</vt:lpstr>
      <vt:lpstr>SOLUTION</vt:lpstr>
      <vt:lpstr>IMPLEMENTATION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Turtledove</dc:creator>
  <cp:lastModifiedBy>Ram Maramba</cp:lastModifiedBy>
  <cp:revision>64</cp:revision>
  <dcterms:created xsi:type="dcterms:W3CDTF">2013-11-20T13:20:08Z</dcterms:created>
  <dcterms:modified xsi:type="dcterms:W3CDTF">2014-11-04T05:14:17Z</dcterms:modified>
</cp:coreProperties>
</file>